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9"/>
  </p:notesMasterIdLst>
  <p:sldIdLst>
    <p:sldId id="273" r:id="rId2"/>
    <p:sldId id="274" r:id="rId3"/>
    <p:sldId id="257" r:id="rId4"/>
    <p:sldId id="268" r:id="rId5"/>
    <p:sldId id="279" r:id="rId6"/>
    <p:sldId id="281" r:id="rId7"/>
    <p:sldId id="280" r:id="rId8"/>
    <p:sldId id="284" r:id="rId9"/>
    <p:sldId id="287" r:id="rId10"/>
    <p:sldId id="282" r:id="rId11"/>
    <p:sldId id="285" r:id="rId12"/>
    <p:sldId id="288" r:id="rId13"/>
    <p:sldId id="283" r:id="rId14"/>
    <p:sldId id="289" r:id="rId15"/>
    <p:sldId id="290" r:id="rId16"/>
    <p:sldId id="278" r:id="rId17"/>
    <p:sldId id="267" r:id="rId18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>
      <p:cViewPr varScale="1">
        <p:scale>
          <a:sx n="86" d="100"/>
          <a:sy n="86" d="100"/>
        </p:scale>
        <p:origin x="142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39F02B5-3041-408A-A14E-04E954194F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1A9E080-873B-43D1-B51A-FA4361363E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fld id="{8A1F4806-C452-4507-8A7E-FCDB40C5D5D3}" type="datetimeFigureOut">
              <a:rPr lang="cs-CZ"/>
              <a:pPr>
                <a:defRPr/>
              </a:pPr>
              <a:t>29.03.2022</a:t>
            </a:fld>
            <a:endParaRPr lang="cs-CZ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DAD4912-A9C5-42F1-847E-681C3961BB7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DE686D0E-199F-41EF-A121-27CDD3561C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3542D33A-AAAE-4391-873C-41F07240D2B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CC0B1B12-EF83-4CA0-8999-F20035ECA3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3D0CC11A-1457-416A-A4C8-B234E9E0375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D7743DF-D889-44F5-BDAC-7ADEA3A5577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21335C0D-B390-40AB-85C9-521323CB5F8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 dirty="0"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59F996F-B5F8-4337-AA29-95C47BEE4D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09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3878E8-C324-42FF-901B-59DAFDA12D8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EDA7-4A39-499F-A2FE-794E427E408B}" type="datetimeFigureOut">
              <a:rPr lang="cs-CZ"/>
              <a:pPr>
                <a:defRPr/>
              </a:pPr>
              <a:t>29.03.2022</a:t>
            </a:fld>
            <a:endParaRPr lang="cs-CZ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1DF123-171E-409E-B473-49CF6D070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6D4D9-BF0B-4446-A0F5-D8B9848720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191D5-4514-494C-AC0C-E4B6424CD62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50701924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31E3BE1-02D3-46D4-8EB0-9D445D9DC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F34F0-1820-4154-8A3F-9CEB80EEA5EE}" type="datetimeFigureOut">
              <a:rPr lang="cs-CZ"/>
              <a:pPr>
                <a:defRPr/>
              </a:pPr>
              <a:t>29.03.2022</a:t>
            </a:fld>
            <a:endParaRPr lang="cs-CZ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66D71B2-99DA-47EC-8D49-A0BBCA04B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9B9E770-7C00-428F-86E0-2DDF258AC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E3FEA-FF19-4767-9DC8-66F1F6F8395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957755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7373FE5-EAA8-4E1F-8C34-22A4B02FD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05785-F53A-41C9-807D-EBE3ACD86509}" type="datetimeFigureOut">
              <a:rPr lang="cs-CZ"/>
              <a:pPr>
                <a:defRPr/>
              </a:pPr>
              <a:t>29.03.2022</a:t>
            </a:fld>
            <a:endParaRPr lang="cs-CZ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E3F4C52-22A7-4832-9607-516FC78170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6818E9B-D7F4-4FD9-A42A-045B8310B4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29E47-5C09-48D7-A7B9-4E9300F8F89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65784913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564CF2E-6BDE-40D8-BB4B-0FBBB0029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9E623-B242-419B-84B7-76E0E1F7E878}" type="datetimeFigureOut">
              <a:rPr lang="cs-CZ"/>
              <a:pPr>
                <a:defRPr/>
              </a:pPr>
              <a:t>29.03.2022</a:t>
            </a:fld>
            <a:endParaRPr lang="cs-CZ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3A1AC73-0415-43B3-B616-B707489F77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52A9AEA-AB9A-4515-A79F-A6B585FFA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1E941-0C32-4094-8995-0574350C363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87541408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3D58FDE-203F-4B90-A8DD-D0C6F2B4AB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96319-F387-4275-93CA-2FC3EEE4E944}" type="datetimeFigureOut">
              <a:rPr lang="cs-CZ"/>
              <a:pPr>
                <a:defRPr/>
              </a:pPr>
              <a:t>29.03.2022</a:t>
            </a:fld>
            <a:endParaRPr lang="cs-CZ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64782FD-DF40-4EC2-AD07-4E080A3151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0123A37-8DF7-48B0-A5EB-7BA5645310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31D07-2549-4833-BBCB-D6C1FBD9A34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94038500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5311E8A-71FE-40BD-B5ED-973602E34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E653A-4001-4591-B2D9-FA0D7ECB2256}" type="datetimeFigureOut">
              <a:rPr lang="cs-CZ"/>
              <a:pPr>
                <a:defRPr/>
              </a:pPr>
              <a:t>29.03.2022</a:t>
            </a:fld>
            <a:endParaRPr lang="cs-CZ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70E5735-90EE-420F-A007-CFF127FC74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C6F3D33-7BE3-4E3F-AE30-417EE012E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CA7AD-D8C3-466F-91D6-42FCF7EA820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5573098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A64DD80-9CA5-46FA-80E6-073101C873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C481-B232-4CEC-B24E-CCAA8F567DC5}" type="datetimeFigureOut">
              <a:rPr lang="cs-CZ"/>
              <a:pPr>
                <a:defRPr/>
              </a:pPr>
              <a:t>29.03.2022</a:t>
            </a:fld>
            <a:endParaRPr lang="cs-CZ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BF63390-B2A9-40F8-AD23-4C11B33DF8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6F2FDCB-3542-4917-84ED-470E383A7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AB1FC-6759-4DD2-B4D8-C43DDDD81B6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60436650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5D0E756-334F-4FFB-B1E9-DC9FF3CA72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A187-6394-4957-819A-9E1DF856E2BD}" type="datetimeFigureOut">
              <a:rPr lang="cs-CZ"/>
              <a:pPr>
                <a:defRPr/>
              </a:pPr>
              <a:t>29.03.2022</a:t>
            </a:fld>
            <a:endParaRPr lang="cs-CZ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CACFBA1-967F-431F-A596-6FBADC89F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DDE4518-ADC5-494B-9305-7C62E743C6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5AD96-AE8D-4967-804E-7ACDF3649DC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69790949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035644B-0406-47E1-9737-1DCAF0104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CE74C-4EA1-401B-823E-82FE8ABC410B}" type="datetimeFigureOut">
              <a:rPr lang="cs-CZ"/>
              <a:pPr>
                <a:defRPr/>
              </a:pPr>
              <a:t>29.03.2022</a:t>
            </a:fld>
            <a:endParaRPr lang="cs-CZ" dirty="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132CF90F-0B2D-4A5B-9A8F-2004F8C28B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93B6443-B22A-4436-908B-F62699AE6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96D86-0840-45E4-9EF2-40AA2352769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65247578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C155763-DE79-412B-A889-119864CF29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CC3AA-2B66-4344-BCF4-D4979903A3D9}" type="datetimeFigureOut">
              <a:rPr lang="cs-CZ"/>
              <a:pPr>
                <a:defRPr/>
              </a:pPr>
              <a:t>29.03.2022</a:t>
            </a:fld>
            <a:endParaRPr lang="cs-CZ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C071ACC-A58F-4D27-A37D-5EA2271158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3CEFEC1-1ED9-486D-827B-6B8CEACC8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4601D-3D5D-47BF-91E9-4BDCA4A1DAE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4190836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9BF65D9-9385-412B-A15A-4E180C245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E1079-24A4-47D9-A32B-D5C7AA46C68E}" type="datetimeFigureOut">
              <a:rPr lang="cs-CZ"/>
              <a:pPr>
                <a:defRPr/>
              </a:pPr>
              <a:t>29.03.2022</a:t>
            </a:fld>
            <a:endParaRPr lang="cs-CZ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8B73A1E-24E1-4BAA-ACCD-46BA36510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86EF19F-CED0-4C3F-AAA1-AD4A3D25BB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A81F8-C026-45B6-88E1-BFD517630ED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30273853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16E2D44-D28B-47AE-BDE9-C19C84B4569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9939" name="Freeform 3">
              <a:extLst>
                <a:ext uri="{FF2B5EF4-FFF2-40B4-BE49-F238E27FC236}">
                  <a16:creationId xmlns:a16="http://schemas.microsoft.com/office/drawing/2014/main" id="{1C0B2814-C728-4352-BE8E-1194BBB887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 dirty="0">
                <a:latin typeface="Arial" charset="0"/>
              </a:endParaRPr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949BA02C-1FE3-4D99-B052-8CF5A9770F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9941" name="Rectangle 5">
            <a:extLst>
              <a:ext uri="{FF2B5EF4-FFF2-40B4-BE49-F238E27FC236}">
                <a16:creationId xmlns:a16="http://schemas.microsoft.com/office/drawing/2014/main" id="{A1275ADB-0225-45C9-BC4D-36D6A507B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3B0F454B-BB9B-4E81-9949-527BD2AF0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8B623531-A646-47F6-B9F9-F97805F138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D8DC3AD-6696-4105-BD2B-2A1810323CC2}" type="datetimeFigureOut">
              <a:rPr lang="cs-CZ"/>
              <a:pPr>
                <a:defRPr/>
              </a:pPr>
              <a:t>29.03.2022</a:t>
            </a:fld>
            <a:endParaRPr lang="cs-CZ" dirty="0"/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F4F84C53-32A5-4EA1-9309-FF616C4381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7110FE79-D483-4F4F-B8A5-A253EE9969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00A1F7E-B211-4993-BCF0-BB1ABE3C5EC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8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es.cz/id/w5wygf/J_A_Komensk_Bakalka.pdf" TargetMode="External"/><Relationship Id="rId2" Type="http://schemas.openxmlformats.org/officeDocument/2006/relationships/hyperlink" Target="https://cs.wikipedia.org/wiki/Didaktick%C3%A9_z%C3%A1sady#:~:text=Komensk%C3%BD%20rozpracoval%20z%C3%A1kladn%C3%AD%20didaktick%C3%A9%20z%C3%A1sady%2C%20podle%20kter%C3%BDch%20se,se%20mus%C3%ADme%20u%C4%8Diti%2C%20nech%C5%A5%20se%20u%C4%8D%C3%ADme%20vlastn%C3%AD%20prac%C3%AD.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0CD9674F-4220-46B0-9B85-347E1723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Algerian" panose="04020705040A02060702" pitchFamily="82" charset="0"/>
              </a:rPr>
              <a:t>PROMĚNY – J. A. KOMENSKÝ</a:t>
            </a:r>
          </a:p>
        </p:txBody>
      </p:sp>
      <p:sp>
        <p:nvSpPr>
          <p:cNvPr id="4099" name="Podnadpis 2">
            <a:extLst>
              <a:ext uri="{FF2B5EF4-FFF2-40B4-BE49-F238E27FC236}">
                <a16:creationId xmlns:a16="http://schemas.microsoft.com/office/drawing/2014/main" id="{43A3F1D3-F80F-4C90-8C5B-9BDFEE146A1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268413"/>
            <a:ext cx="8928100" cy="5113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endParaRPr lang="cs-CZ" altLang="cs-CZ" sz="1500" dirty="0">
              <a:solidFill>
                <a:srgbClr val="898989"/>
              </a:solidFill>
              <a:effectLst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600" b="1" dirty="0">
              <a:effectLst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600" b="1" dirty="0">
              <a:effectLst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 b="1" dirty="0">
                <a:effectLst/>
                <a:cs typeface="Arial" panose="020B0604020202020204" pitchFamily="34" charset="0"/>
              </a:rPr>
              <a:t>N</a:t>
            </a:r>
            <a:r>
              <a:rPr lang="cs-CZ" altLang="cs-CZ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cs-CZ" altLang="cs-CZ" sz="1600" b="1" dirty="0">
                <a:effectLst/>
                <a:cs typeface="Arial" panose="020B0604020202020204" pitchFamily="34" charset="0"/>
              </a:rPr>
              <a:t>zev </a:t>
            </a:r>
            <a:r>
              <a:rPr lang="cs-CZ" altLang="cs-CZ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cs-CZ" altLang="cs-CZ" sz="1600" b="1" dirty="0">
                <a:effectLst/>
                <a:cs typeface="Arial" panose="020B0604020202020204" pitchFamily="34" charset="0"/>
              </a:rPr>
              <a:t>koly:</a:t>
            </a:r>
            <a:r>
              <a:rPr lang="cs-CZ" altLang="cs-CZ" sz="1600" dirty="0">
                <a:effectLst/>
                <a:cs typeface="Arial" panose="020B0604020202020204" pitchFamily="34" charset="0"/>
              </a:rPr>
              <a:t> Základní škola a mateřská škola Albrechtice nad Orlicí, př</a:t>
            </a:r>
            <a:r>
              <a:rPr lang="cs-CZ" altLang="cs-CZ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cs-CZ" altLang="cs-CZ" sz="1600" dirty="0">
                <a:effectLst/>
                <a:cs typeface="Arial" panose="020B0604020202020204" pitchFamily="34" charset="0"/>
              </a:rPr>
              <a:t>spěvkov</a:t>
            </a:r>
            <a:r>
              <a:rPr lang="cs-CZ" altLang="cs-CZ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cs-CZ" altLang="cs-CZ" sz="1600" dirty="0">
                <a:effectLst/>
                <a:cs typeface="Arial" panose="020B0604020202020204" pitchFamily="34" charset="0"/>
              </a:rPr>
              <a:t> organizace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600" b="1" dirty="0">
              <a:effectLst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 b="1" dirty="0">
                <a:effectLst/>
                <a:cs typeface="Arial" panose="020B0604020202020204" pitchFamily="34" charset="0"/>
              </a:rPr>
              <a:t>Autor:</a:t>
            </a:r>
            <a:r>
              <a:rPr lang="cs-CZ" altLang="cs-CZ" sz="1600" dirty="0">
                <a:effectLst/>
                <a:cs typeface="Arial" panose="020B0604020202020204" pitchFamily="34" charset="0"/>
              </a:rPr>
              <a:t> 		lic. Kateřina Klímová a žáci 5. ročníku </a:t>
            </a:r>
            <a:endParaRPr lang="cs-CZ" altLang="cs-CZ" sz="1600" b="1" dirty="0">
              <a:effectLst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 b="1" dirty="0">
                <a:effectLst/>
                <a:cs typeface="Arial" panose="020B0604020202020204" pitchFamily="34" charset="0"/>
              </a:rPr>
              <a:t>Datum:</a:t>
            </a:r>
            <a:r>
              <a:rPr lang="cs-CZ" altLang="cs-CZ" sz="1600" dirty="0">
                <a:effectLst/>
                <a:cs typeface="Arial" panose="020B0604020202020204" pitchFamily="34" charset="0"/>
              </a:rPr>
              <a:t> 		21. března 2022</a:t>
            </a:r>
            <a:endParaRPr lang="cs-CZ" altLang="cs-CZ" sz="1600" b="1" dirty="0">
              <a:effectLst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 b="1" dirty="0">
                <a:effectLst/>
                <a:cs typeface="Arial" panose="020B0604020202020204" pitchFamily="34" charset="0"/>
              </a:rPr>
              <a:t>N</a:t>
            </a:r>
            <a:r>
              <a:rPr lang="cs-CZ" altLang="cs-CZ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cs-CZ" altLang="cs-CZ" sz="1600" b="1" dirty="0">
                <a:effectLst/>
                <a:cs typeface="Arial" panose="020B0604020202020204" pitchFamily="34" charset="0"/>
              </a:rPr>
              <a:t>zev:</a:t>
            </a:r>
            <a:r>
              <a:rPr lang="cs-CZ" altLang="cs-CZ" sz="1600" dirty="0">
                <a:effectLst/>
                <a:cs typeface="Arial" panose="020B0604020202020204" pitchFamily="34" charset="0"/>
              </a:rPr>
              <a:t> 		</a:t>
            </a:r>
            <a:r>
              <a:rPr lang="cs-CZ" altLang="cs-CZ" sz="1600" dirty="0">
                <a:effectLst/>
                <a:latin typeface="Algerian" panose="04020705040A02060702" pitchFamily="82" charset="0"/>
                <a:cs typeface="Arial" panose="020B0604020202020204" pitchFamily="34" charset="0"/>
              </a:rPr>
              <a:t>PROMĚNY </a:t>
            </a:r>
            <a:endParaRPr lang="cs-CZ" altLang="cs-CZ" sz="1600" b="1" dirty="0">
              <a:effectLst/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 b="1" dirty="0">
                <a:effectLst/>
                <a:cs typeface="Arial" panose="020B0604020202020204" pitchFamily="34" charset="0"/>
              </a:rPr>
              <a:t>Č</a:t>
            </a:r>
            <a:r>
              <a:rPr lang="cs-CZ" altLang="cs-CZ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cs-CZ" altLang="cs-CZ" sz="1600" b="1" dirty="0">
                <a:effectLst/>
                <a:cs typeface="Arial" panose="020B0604020202020204" pitchFamily="34" charset="0"/>
              </a:rPr>
              <a:t>slo projektu:</a:t>
            </a:r>
            <a:r>
              <a:rPr lang="cs-CZ" altLang="cs-CZ" sz="1600" dirty="0">
                <a:effectLst/>
                <a:cs typeface="Arial" panose="020B0604020202020204" pitchFamily="34" charset="0"/>
              </a:rPr>
              <a:t> 	</a:t>
            </a:r>
            <a:endParaRPr lang="cs-CZ" altLang="cs-CZ" sz="1600" b="1" dirty="0">
              <a:effectLst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 b="1" dirty="0">
                <a:effectLst/>
                <a:cs typeface="Arial" panose="020B0604020202020204" pitchFamily="34" charset="0"/>
              </a:rPr>
              <a:t>T</a:t>
            </a:r>
            <a:r>
              <a:rPr lang="cs-CZ" altLang="cs-CZ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cs-CZ" altLang="cs-CZ" sz="1600" b="1" dirty="0">
                <a:effectLst/>
                <a:cs typeface="Arial" panose="020B0604020202020204" pitchFamily="34" charset="0"/>
              </a:rPr>
              <a:t>ma:</a:t>
            </a:r>
            <a:r>
              <a:rPr lang="cs-CZ" altLang="cs-CZ" sz="1600" dirty="0">
                <a:effectLst/>
                <a:cs typeface="Arial" panose="020B0604020202020204" pitchFamily="34" charset="0"/>
              </a:rPr>
              <a:t>  		</a:t>
            </a:r>
            <a:r>
              <a:rPr lang="cs-CZ" altLang="cs-CZ" sz="1600" dirty="0">
                <a:effectLst/>
                <a:latin typeface="Algerian" panose="04020705040A02060702" pitchFamily="82" charset="0"/>
                <a:cs typeface="Arial" panose="020B0604020202020204" pitchFamily="34" charset="0"/>
              </a:rPr>
              <a:t>Jan Amos Komenský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600" b="1" dirty="0">
              <a:effectLst/>
              <a:cs typeface="Arial" panose="020B060402020202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cs-CZ" altLang="cs-CZ" sz="1600" b="1" dirty="0">
                <a:effectLst/>
                <a:cs typeface="Arial" panose="020B0604020202020204" pitchFamily="34" charset="0"/>
              </a:rPr>
              <a:t>Anotace: 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cs-CZ" altLang="cs-CZ" sz="1600" dirty="0">
                <a:effectLst/>
                <a:cs typeface="Arial" panose="020B0604020202020204" pitchFamily="34" charset="0"/>
              </a:rPr>
              <a:t>Prezentace byla vytvořena pro prezentaci projektu Proměny – spolupodílení – žáci 1. – 5. ročníku ZŠ.  Jedná se o vizualizace obecně platných vyučovacích zásad J. A. Komenského    – tzv. Didaktika. Obsahuje text i </a:t>
            </a:r>
            <a:r>
              <a:rPr lang="cs-CZ" altLang="cs-CZ" sz="1600" dirty="0" err="1">
                <a:effectLst/>
                <a:cs typeface="Arial" panose="020B0604020202020204" pitchFamily="34" charset="0"/>
              </a:rPr>
              <a:t>qr</a:t>
            </a:r>
            <a:r>
              <a:rPr lang="cs-CZ" altLang="cs-CZ" sz="1600" dirty="0">
                <a:effectLst/>
                <a:cs typeface="Arial" panose="020B0604020202020204" pitchFamily="34" charset="0"/>
              </a:rPr>
              <a:t> kódy, obecně platné vyučovací zásady, citáty J. A. Komenského a vlastní myšlenky k zásadám žáků 5. ročníku – jde o velmi zajímavě zpracovaný pohled současné mládeže na J. A. Komenského.</a:t>
            </a:r>
            <a:endParaRPr lang="cs-CZ" altLang="cs-CZ" sz="1600" dirty="0">
              <a:solidFill>
                <a:srgbClr val="898989"/>
              </a:solidFill>
              <a:effectLst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565169-B6F2-452A-BD78-B7A07934C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36912"/>
            <a:ext cx="1761555" cy="1761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9AFA59-D39A-4957-B23A-F7DB29E2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13315" name="Obrázek 3">
            <a:extLst>
              <a:ext uri="{FF2B5EF4-FFF2-40B4-BE49-F238E27FC236}">
                <a16:creationId xmlns:a16="http://schemas.microsoft.com/office/drawing/2014/main" id="{B11801E9-64AE-4A84-93A6-C61929E55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6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Obdélník 4">
            <a:extLst>
              <a:ext uri="{FF2B5EF4-FFF2-40B4-BE49-F238E27FC236}">
                <a16:creationId xmlns:a16="http://schemas.microsoft.com/office/drawing/2014/main" id="{20EB737E-3AB5-4347-A0A7-F7CB1C6D2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8738"/>
            <a:ext cx="9288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>
              <a:latin typeface="Algerian" panose="04020705040A02060702" pitchFamily="8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lgerian" panose="04020705040A02060702" pitchFamily="82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B1F38C9-1BBA-4B0B-8A35-1308516A20AD}"/>
              </a:ext>
            </a:extLst>
          </p:cNvPr>
          <p:cNvSpPr/>
          <p:nvPr/>
        </p:nvSpPr>
        <p:spPr>
          <a:xfrm>
            <a:off x="611188" y="612775"/>
            <a:ext cx="8353425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DIDAKTICKÁ ZÁSADA Č. 5 – PŘIMĚŘENOST LÁTKY K VĚKU</a:t>
            </a: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„KRÁTKÉ A MYŠLENKOVĚ ZÁVAŽNÉ FORMULACE UTKVÍVAJÍ </a:t>
            </a: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V PAMĚTI ŽÁKŮ A ČTENÁŘŮ NEJLÉPE.“</a:t>
            </a:r>
            <a:endParaRPr lang="cs-CZ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CITÁT K DIDAKTICKÉ ZÁSADĚ</a:t>
            </a: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: </a:t>
            </a:r>
          </a:p>
          <a:p>
            <a:pPr>
              <a:defRPr/>
            </a:pPr>
            <a:endParaRPr lang="cs-CZ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„</a:t>
            </a: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NESLIBUJ, ŽE VYKONÁŠ, NEHONOS SE, ŽES VYKONAL, ALE PONECH SVÝM SKUTKŮM, ABY ZA TEBE MLUVILY. SÍLA PRAVDY VYZBROJENÁ SVĚTLEM POZNÁNÍ JE NEPŘEMOŽITELNÁ.“(KOMENSKÝ)</a:t>
            </a:r>
          </a:p>
          <a:p>
            <a:pPr>
              <a:defRPr/>
            </a:pPr>
            <a:endParaRPr lang="cs-CZ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cs-CZ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VLASTNÍ VYJÁDŘENÍ: </a:t>
            </a:r>
          </a:p>
          <a:p>
            <a:pPr>
              <a:defRPr/>
            </a:pPr>
            <a:endParaRPr lang="cs-CZ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„PŘIZPŮSOBIT LÁTKU VĚKU A SLABŠÍM ŽÁKŮM. VYSVĚTLIT UČIVO PRO VŠECHNY ŽÁKY, HLEDAT MOŽNOSTI A CESTY, JAK ZPŘÍSTUPNIT POZNATEK. DÍKY RŮZNORODOSTI A ODLIŠTNOSTI ŽÁKŮ JE TENTO ZPŮSOB OBOHACENÍM PRO VŠECHNY. “ (KLÍMOVÁ)</a:t>
            </a:r>
          </a:p>
        </p:txBody>
      </p:sp>
      <p:pic>
        <p:nvPicPr>
          <p:cNvPr id="13318" name="Obrázek 5" descr="C:\Users\klimova\AppData\Local\Microsoft\Windows\INetCache\Content.MSO\224AB0FA.tmp">
            <a:extLst>
              <a:ext uri="{FF2B5EF4-FFF2-40B4-BE49-F238E27FC236}">
                <a16:creationId xmlns:a16="http://schemas.microsoft.com/office/drawing/2014/main" id="{1025F303-CABA-4DE8-ABD0-7CC2DC736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431800"/>
            <a:ext cx="14684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1D364-4B10-4AB3-93FF-D5DB6895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14339" name="Obrázek 3">
            <a:extLst>
              <a:ext uri="{FF2B5EF4-FFF2-40B4-BE49-F238E27FC236}">
                <a16:creationId xmlns:a16="http://schemas.microsoft.com/office/drawing/2014/main" id="{AFC77A85-D875-4DD4-8529-B04EAE691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88"/>
            <a:ext cx="91440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EDFA67A-2B07-4ACC-BFAA-6BB91B87DC97}"/>
              </a:ext>
            </a:extLst>
          </p:cNvPr>
          <p:cNvSpPr/>
          <p:nvPr/>
        </p:nvSpPr>
        <p:spPr>
          <a:xfrm>
            <a:off x="250825" y="549275"/>
            <a:ext cx="8386763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DIDAKTICKÁ ZÁSADA Č. 6 – Vše převádět do praxe </a:t>
            </a:r>
            <a:endParaRPr lang="cs-CZ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CITÁT K DIDAKTICKÉ ZÁSADĚ</a:t>
            </a: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: </a:t>
            </a:r>
          </a:p>
          <a:p>
            <a:pPr>
              <a:defRPr/>
            </a:pPr>
            <a:endParaRPr lang="cs-CZ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„NESLIBUJ, ŽE VYKONÁŠ, NEHONOS SE, ŽES VYKONAL, ALE PONECH SVÝM SKUTKŮM, ABY ZA TEBE MLUVILY. SÍLA PRAVDY VYZBROJENÁ SVĚLEM POZNÁNÍ JE NEPŘEMOŽITELNÁ.“</a:t>
            </a: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(KOMENSKÝ)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cs-CZ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VLASTNÍ VYJÁDŘENÍ: </a:t>
            </a:r>
          </a:p>
          <a:p>
            <a:pPr>
              <a:defRPr/>
            </a:pPr>
            <a:endParaRPr lang="cs-CZ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„</a:t>
            </a: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Naučím se počítat - budu si moct spočítat výplatu“ 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„Naučím se vařit-uvařím rodině oběd“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„Naučím se angličtinu – můžu jet do cizí země“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„Naučím se historii–můžu studovat, co bylo před 500 lety “   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„Naučím se s počítačem – můžu dělat NAPŘ: PREZentaci“  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„Naučím se psát -můžu napsat dopis“  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„Naučím se číst – můžu si přečíst knihu“  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„Naučím se tělocvik -můžu reprezentovat naši zemi“ 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„Naučím se pracovní činnosti-můžu si doma něco vyrobit“ 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„Naučím se výtvarnou výchovu-můžu si namalovat obraz“ </a:t>
            </a: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 (Falta)</a:t>
            </a:r>
          </a:p>
        </p:txBody>
      </p:sp>
      <p:pic>
        <p:nvPicPr>
          <p:cNvPr id="14341" name="Obrázek 4" descr="C:\Users\klimova\AppData\Local\Microsoft\Windows\INetCache\Content.MSO\A7B21318.tmp">
            <a:extLst>
              <a:ext uri="{FF2B5EF4-FFF2-40B4-BE49-F238E27FC236}">
                <a16:creationId xmlns:a16="http://schemas.microsoft.com/office/drawing/2014/main" id="{DFC96B5D-2661-4967-BE5D-959ACE776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25438"/>
            <a:ext cx="1468438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EB553D-1B5D-4745-9126-BBC11572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15363" name="Obrázek 3">
            <a:extLst>
              <a:ext uri="{FF2B5EF4-FFF2-40B4-BE49-F238E27FC236}">
                <a16:creationId xmlns:a16="http://schemas.microsoft.com/office/drawing/2014/main" id="{F045FDED-0806-4E38-95B2-562E999F6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Obrázek 4">
            <a:extLst>
              <a:ext uri="{FF2B5EF4-FFF2-40B4-BE49-F238E27FC236}">
                <a16:creationId xmlns:a16="http://schemas.microsoft.com/office/drawing/2014/main" id="{CDEA503A-E5BE-44F7-8472-B01A6DC9D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BBC2679-5A04-42F3-B228-EA0837A83D05}"/>
              </a:ext>
            </a:extLst>
          </p:cNvPr>
          <p:cNvSpPr/>
          <p:nvPr/>
        </p:nvSpPr>
        <p:spPr>
          <a:xfrm>
            <a:off x="258763" y="1052513"/>
            <a:ext cx="805815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DIDAKTICKÁ ZÁSADA Č. 7 – VYUČOVAT OD JEDNODUŠŠÍHO KE </a:t>
            </a: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SLOŽITĚJŠÍMU</a:t>
            </a:r>
          </a:p>
          <a:p>
            <a:pPr>
              <a:defRPr/>
            </a:pP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CITÁT K DIDAKTICKÉ ZÁSADĚ</a:t>
            </a: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: </a:t>
            </a:r>
          </a:p>
          <a:p>
            <a:pPr>
              <a:defRPr/>
            </a:pPr>
            <a:endParaRPr lang="cs-CZ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„CÍLEM VZDĚLÁNÍ A MOUDROSTI JE, ABY ČLOVĚK VIDĚL PŘED SEBOU JASNOU CESTU ŽIVOTA, PO NÍ OPATRNĚ VYKRAČOVAL, PAMATOVAL NA MINULOST, ZNAL PŘÍTOMNOST A PŘEDVÍDAL BUDOUCNOST.“</a:t>
            </a: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(KOMENSKÝ)</a:t>
            </a:r>
          </a:p>
          <a:p>
            <a:pPr>
              <a:defRPr/>
            </a:pPr>
            <a:endParaRPr lang="cs-CZ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cs-CZ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VLASTNÍ VYJÁDŘENÍ: </a:t>
            </a:r>
          </a:p>
          <a:p>
            <a:pPr>
              <a:defRPr/>
            </a:pPr>
            <a:endParaRPr lang="cs-CZ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„</a:t>
            </a: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JAKO PRVNÍ SE NAUČIT 1+1  A  AŽ POTOM  SE NAUČIT 1000+1000;</a:t>
            </a: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PRVNÍ SE MUSÍME NAUČIT LEHKÉ VĚCI,ABYCHOM SE MOHLI UČIT TĚŽKÉ. </a:t>
            </a: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“ (KOPECKÁ)</a:t>
            </a:r>
          </a:p>
        </p:txBody>
      </p:sp>
      <p:pic>
        <p:nvPicPr>
          <p:cNvPr id="15366" name="Obrázek 6" descr="C:\Users\klimova\AppData\Local\Microsoft\Windows\INetCache\Content.MSO\8C4A0E6.tmp">
            <a:extLst>
              <a:ext uri="{FF2B5EF4-FFF2-40B4-BE49-F238E27FC236}">
                <a16:creationId xmlns:a16="http://schemas.microsoft.com/office/drawing/2014/main" id="{79EB4248-B2D7-4255-9C21-5E8BB522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630238"/>
            <a:ext cx="14700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1D364-4B10-4AB3-93FF-D5DB6895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16387" name="Obrázek 3">
            <a:extLst>
              <a:ext uri="{FF2B5EF4-FFF2-40B4-BE49-F238E27FC236}">
                <a16:creationId xmlns:a16="http://schemas.microsoft.com/office/drawing/2014/main" id="{982001FC-1F09-4733-AF3E-BE0FE4FB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FE1EFE4-43CD-42ED-9672-5D012E0AA44B}"/>
              </a:ext>
            </a:extLst>
          </p:cNvPr>
          <p:cNvSpPr/>
          <p:nvPr/>
        </p:nvSpPr>
        <p:spPr>
          <a:xfrm>
            <a:off x="338138" y="819150"/>
            <a:ext cx="8501062" cy="8678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latin typeface="Algerian" panose="04020705040A02060702" pitchFamily="82" charset="0"/>
              </a:rPr>
              <a:t>DIDAKTICKÁ ZÁSADA Č. 8. NUTNOST STÁLÉHO OPAKOVÁNÍ </a:t>
            </a:r>
          </a:p>
          <a:p>
            <a:pPr>
              <a:defRPr/>
            </a:pPr>
            <a:r>
              <a:rPr lang="cs-CZ" dirty="0"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r>
              <a:rPr lang="cs-CZ" b="1" dirty="0">
                <a:latin typeface="Algerian" panose="04020705040A02060702" pitchFamily="82" charset="0"/>
              </a:rPr>
              <a:t>CITÁTY K DIDAKTICKÉ ZÁSADĚ</a:t>
            </a:r>
            <a:r>
              <a:rPr lang="cs-CZ" dirty="0">
                <a:latin typeface="Algerian" panose="04020705040A02060702" pitchFamily="82" charset="0"/>
              </a:rPr>
              <a:t>: </a:t>
            </a:r>
          </a:p>
          <a:p>
            <a:pPr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>
                <a:latin typeface="Algerian" panose="04020705040A02060702" pitchFamily="82" charset="0"/>
              </a:rPr>
              <a:t>„VŠICHNI NA JEDNOM DIVADLE VELIKÉHO SVĚTA STOJÍME, A COKOLIV SE TU KONÁ, VŠECH SE TÝČE, CELÉ LIDSKÉ POKOLENÍ JEST Z JEDNÉ KRVE, JEDNA RODINA, JEDEN DŮM.“ (KOMENSKÝ)</a:t>
            </a:r>
          </a:p>
          <a:p>
            <a:pPr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>
                <a:latin typeface="Algerian" panose="04020705040A02060702" pitchFamily="82" charset="0"/>
              </a:rPr>
              <a:t> „KAŽDÁ PRÁCE CELÉHO ČLOVĚKA VYHLEDÁVÁ. NEMILOVAT KNIHY ZNÁMÉ ZNAMENÁ NEMILOVAT MOUDROST. NEMILOVAT MOUDROST VŠAK ZNAMENÁ STÁT SE HLUPÁKEM.“ (KOMENSKÝ)  </a:t>
            </a:r>
          </a:p>
          <a:p>
            <a:pPr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latin typeface="Algerian" panose="04020705040A02060702" pitchFamily="82" charset="0"/>
              </a:rPr>
              <a:t>VLASTNÍ VYJÁDŘENÍ: </a:t>
            </a:r>
          </a:p>
          <a:p>
            <a:pPr>
              <a:defRPr/>
            </a:pPr>
            <a:endParaRPr lang="cs-CZ" b="1" dirty="0"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>
                <a:latin typeface="Algerian" panose="04020705040A02060702" pitchFamily="82" charset="0"/>
              </a:rPr>
              <a:t>„MUSÍŠ NĚCO FURT OPAKOVAT, ABY SI SE NESTAL HLUPÁKEM.“ (LIBROVÁ)</a:t>
            </a:r>
          </a:p>
          <a:p>
            <a:pPr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dirty="0"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dirty="0"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dirty="0"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dirty="0"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dirty="0"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dirty="0">
                <a:latin typeface="Algerian" panose="04020705040A02060702" pitchFamily="82" charset="0"/>
              </a:rPr>
              <a:t> 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D04C6572-6656-4123-AA8C-32EC6A49D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495300"/>
            <a:ext cx="13684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C2DD5-24D6-4FBF-9FB0-B0765F49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17411" name="Obrázek 3">
            <a:extLst>
              <a:ext uri="{FF2B5EF4-FFF2-40B4-BE49-F238E27FC236}">
                <a16:creationId xmlns:a16="http://schemas.microsoft.com/office/drawing/2014/main" id="{9AC8CB6B-6C75-4978-995E-9A165562D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32F9113-EE7C-4871-9C68-142E6D046106}"/>
              </a:ext>
            </a:extLst>
          </p:cNvPr>
          <p:cNvSpPr/>
          <p:nvPr/>
        </p:nvSpPr>
        <p:spPr>
          <a:xfrm>
            <a:off x="179388" y="196850"/>
            <a:ext cx="8424862" cy="5354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cs-CZ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endParaRPr lang="cs-CZ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endParaRPr lang="cs-CZ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DIDAKTICKÁ ZÁSADA Č. 9 – Žák má být současně učitelem </a:t>
            </a:r>
          </a:p>
          <a:p>
            <a:pPr>
              <a:defRPr/>
            </a:pP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CITÁTY K DIDAKTICKÉ ZÁSADĚ</a:t>
            </a: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: </a:t>
            </a:r>
          </a:p>
          <a:p>
            <a:pPr>
              <a:defRPr/>
            </a:pPr>
            <a:endParaRPr lang="cs-CZ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„</a:t>
            </a: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S POMOCÍ KNIH SE MNOZÍ STÁVAJÍ UČENÝMI I MIMO ŠKOLY. BEZ KNIH NEBÝVÁ UČENÝ NIKDO ANI VE ŠKOLE. UVIDÍŠ-LI JINDE VĚCI LEPŠÍ, PRAVDIVĚJŠÍ A UŽITEČNĚJŠÍ, PROČ BYS JE RÁD NEVYMĚNIL ZA SVÉ, KTERÉ NEJSOU TAK HODNOTNÉ?.“ (KOMENSKÝ)</a:t>
            </a:r>
          </a:p>
          <a:p>
            <a:pPr>
              <a:defRPr/>
            </a:pPr>
            <a:endParaRPr lang="cs-CZ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endParaRPr lang="cs-CZ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endParaRPr lang="cs-CZ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VLASTNÍ VYJÁDŘENÍ: </a:t>
            </a:r>
          </a:p>
          <a:p>
            <a:pPr>
              <a:defRPr/>
            </a:pPr>
            <a:endParaRPr lang="cs-CZ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„</a:t>
            </a: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ŽÁK MŮŽE BÝT UČITELEM VE HŘE, PROTOŽE MÁ DOBRÉ NÁPADY. </a:t>
            </a: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KDYŽ SE NĚCO DOZVÍM, tak OSTATNÍM PORADÍM A ONI PORADÍ MNĚ.“ (Zítková)</a:t>
            </a:r>
          </a:p>
        </p:txBody>
      </p:sp>
      <p:pic>
        <p:nvPicPr>
          <p:cNvPr id="17413" name="Obrázek 5" descr="C:\Users\klimova\AppData\Local\Microsoft\Windows\INetCache\Content.MSO\4DDF7992.tmp">
            <a:extLst>
              <a:ext uri="{FF2B5EF4-FFF2-40B4-BE49-F238E27FC236}">
                <a16:creationId xmlns:a16="http://schemas.microsoft.com/office/drawing/2014/main" id="{3BD4AA17-1728-4521-9ADE-46181FF18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333375"/>
            <a:ext cx="1468437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FA53B-590E-44D8-A430-7B93AF3C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18435" name="Obrázek 3">
            <a:extLst>
              <a:ext uri="{FF2B5EF4-FFF2-40B4-BE49-F238E27FC236}">
                <a16:creationId xmlns:a16="http://schemas.microsoft.com/office/drawing/2014/main" id="{00A6D0BF-E411-438C-857C-F462D9627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F628261-825D-4C29-88E5-FDACFADDB876}"/>
              </a:ext>
            </a:extLst>
          </p:cNvPr>
          <p:cNvSpPr/>
          <p:nvPr/>
        </p:nvSpPr>
        <p:spPr>
          <a:xfrm>
            <a:off x="179388" y="765175"/>
            <a:ext cx="8713787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cs-CZ" b="1" dirty="0">
              <a:latin typeface="Algerian" panose="04020705040A02060702" pitchFamily="82" charset="0"/>
            </a:endParaRPr>
          </a:p>
          <a:p>
            <a:pPr>
              <a:defRPr/>
            </a:pPr>
            <a:endParaRPr lang="cs-CZ" b="1" dirty="0"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latin typeface="Algerian" panose="04020705040A02060702" pitchFamily="82" charset="0"/>
              </a:rPr>
              <a:t> ZÁSADA Č. 10 – Vyučování má být zábavné </a:t>
            </a:r>
          </a:p>
          <a:p>
            <a:pPr>
              <a:defRPr/>
            </a:pPr>
            <a:r>
              <a:rPr lang="cs-CZ" dirty="0"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r>
              <a:rPr lang="cs-CZ" b="1" dirty="0">
                <a:latin typeface="Algerian" panose="04020705040A02060702" pitchFamily="82" charset="0"/>
              </a:rPr>
              <a:t>CITÁTY K DIDAKTICKÉ ZÁSADĚ</a:t>
            </a:r>
            <a:r>
              <a:rPr lang="cs-CZ" dirty="0">
                <a:latin typeface="Algerian" panose="04020705040A02060702" pitchFamily="82" charset="0"/>
              </a:rPr>
              <a:t>: </a:t>
            </a:r>
          </a:p>
          <a:p>
            <a:pPr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>
                <a:latin typeface="Algerian" panose="04020705040A02060702" pitchFamily="82" charset="0"/>
              </a:rPr>
              <a:t>„Jediným učitelem hodným toho jména jest ten, který vzbuzuje ducha svobodného přemýšlení a vyvinuje ci osobní odpovědnosti.“ (KOMENSKÝ)</a:t>
            </a:r>
          </a:p>
          <a:p>
            <a:pPr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dirty="0">
                <a:latin typeface="Algerian" panose="04020705040A02060702" pitchFamily="82" charset="0"/>
              </a:rPr>
              <a:t> </a:t>
            </a:r>
            <a:r>
              <a:rPr lang="cs-CZ" b="1" dirty="0">
                <a:latin typeface="Algerian" panose="04020705040A02060702" pitchFamily="82" charset="0"/>
              </a:rPr>
              <a:t>VLASTNÍ VYJÁDŘENÍ: </a:t>
            </a:r>
          </a:p>
          <a:p>
            <a:pPr>
              <a:defRPr/>
            </a:pPr>
            <a:endParaRPr lang="cs-CZ" b="1" dirty="0"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>
                <a:latin typeface="Algerian" panose="04020705040A02060702" pitchFamily="82" charset="0"/>
              </a:rPr>
              <a:t>„Možná by škola bavila děti víc, pokud by opravdu byla hrou, jak praví klasik….a hra školou. “ (SOJKOVÁ)</a:t>
            </a:r>
          </a:p>
        </p:txBody>
      </p:sp>
      <p:pic>
        <p:nvPicPr>
          <p:cNvPr id="18437" name="Obrázek 5" descr="C:\Users\klimova\AppData\Local\Microsoft\Windows\INetCache\Content.MSO\6E411F70.tmp">
            <a:extLst>
              <a:ext uri="{FF2B5EF4-FFF2-40B4-BE49-F238E27FC236}">
                <a16:creationId xmlns:a16="http://schemas.microsoft.com/office/drawing/2014/main" id="{A102E33A-A088-4676-98E7-E0B57A17A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9738"/>
            <a:ext cx="14700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1">
            <a:extLst>
              <a:ext uri="{FF2B5EF4-FFF2-40B4-BE49-F238E27FC236}">
                <a16:creationId xmlns:a16="http://schemas.microsoft.com/office/drawing/2014/main" id="{C8C9478A-7985-4951-889A-311FE4D4DB9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68313" y="-3876675"/>
            <a:ext cx="8675687" cy="1025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b="1" dirty="0">
              <a:solidFill>
                <a:srgbClr val="E46C0A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b="1" dirty="0">
              <a:solidFill>
                <a:srgbClr val="E46C0A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b="1" dirty="0">
              <a:solidFill>
                <a:srgbClr val="E46C0A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b="1" dirty="0">
              <a:solidFill>
                <a:srgbClr val="E46C0A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b="1" dirty="0">
              <a:solidFill>
                <a:srgbClr val="E46C0A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b="1" dirty="0">
              <a:solidFill>
                <a:srgbClr val="E46C0A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b="1" dirty="0">
              <a:solidFill>
                <a:srgbClr val="E46C0A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b="1" dirty="0">
              <a:solidFill>
                <a:srgbClr val="E46C0A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b="1" dirty="0">
              <a:solidFill>
                <a:srgbClr val="E46C0A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b="1" dirty="0">
              <a:solidFill>
                <a:srgbClr val="E46C0A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b="1" dirty="0">
              <a:solidFill>
                <a:srgbClr val="E46C0A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b="1" dirty="0">
              <a:solidFill>
                <a:srgbClr val="E46C0A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b="1" dirty="0">
              <a:solidFill>
                <a:srgbClr val="E46C0A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b="1" dirty="0">
              <a:solidFill>
                <a:srgbClr val="E46C0A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b="1" dirty="0">
              <a:solidFill>
                <a:srgbClr val="E46C0A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000" b="1" dirty="0">
                <a:solidFill>
                  <a:schemeClr val="tx2">
                    <a:lumMod val="90000"/>
                  </a:schemeClr>
                </a:solidFill>
                <a:latin typeface="Algerian" panose="04020705040A02060702" pitchFamily="82" charset="0"/>
              </a:rPr>
              <a:t>PŘEČTI SI, JAK J. A. KOMENSKÝ DĚLIL DĚTI PODLE NADÁNÍ. ŘEKNI, JAK BYS JE ROZDĚLIL TY: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b="1" dirty="0">
              <a:solidFill>
                <a:schemeClr val="tx2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cs-CZ" altLang="cs-CZ" sz="2000" dirty="0">
                <a:latin typeface="Algerian" panose="04020705040A02060702" pitchFamily="82" charset="0"/>
              </a:rPr>
              <a:t> BYSTRÉ, DĚLAJÍ RADOST		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cs-CZ" altLang="cs-CZ" sz="2000" dirty="0">
                <a:latin typeface="Algerian" panose="04020705040A02060702" pitchFamily="82" charset="0"/>
              </a:rPr>
              <a:t> BYSTRÉ A LÍNÉ			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cs-CZ" altLang="cs-CZ" sz="2000" dirty="0">
                <a:latin typeface="Algerian" panose="04020705040A02060702" pitchFamily="82" charset="0"/>
              </a:rPr>
              <a:t> BYSTRÉ, VZPURNÉ	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cs-CZ" altLang="cs-CZ" sz="2000" dirty="0">
                <a:latin typeface="Algerian" panose="04020705040A02060702" pitchFamily="82" charset="0"/>
              </a:rPr>
              <a:t> S NEDOSTATKEM BYSTRÉ MYSLI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cs-CZ" altLang="cs-CZ" sz="2000" dirty="0">
                <a:latin typeface="Algerian" panose="04020705040A02060702" pitchFamily="82" charset="0"/>
              </a:rPr>
              <a:t> S NEDOSTATKEM BYSTRÉ MYSLI, LÍNÉ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cs-CZ" altLang="cs-CZ" sz="2000" dirty="0">
                <a:latin typeface="Algerian" panose="04020705040A02060702" pitchFamily="82" charset="0"/>
              </a:rPr>
              <a:t> S NEDOSTATKEM BYSTRÉ MYSLI, VZPURNÉ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Algerian" panose="04020705040A02060702" pitchFamily="8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Algerian" panose="04020705040A02060702" pitchFamily="8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000" dirty="0">
                <a:latin typeface="Algerian" panose="04020705040A02060702" pitchFamily="82" charset="0"/>
              </a:rPr>
              <a:t>DISKUSE: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cs-CZ" altLang="cs-CZ" sz="2000" dirty="0">
                <a:latin typeface="Algerian" panose="04020705040A02060702" pitchFamily="82" charset="0"/>
              </a:rPr>
              <a:t>JAKÉ VLASTNOSTI MÁ MÍT UČITEL? 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cs-CZ" altLang="cs-CZ" sz="2000" dirty="0">
                <a:latin typeface="Algerian" panose="04020705040A02060702" pitchFamily="82" charset="0"/>
              </a:rPr>
              <a:t>ČEHO SI NA UČITELÍCH NEJVÍCE CENÍŠ?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cs-CZ" altLang="cs-CZ" sz="2000" dirty="0">
                <a:latin typeface="Algerian" panose="04020705040A02060702" pitchFamily="82" charset="0"/>
              </a:rPr>
              <a:t>KDO JE PODLE TEBE DOBRÝ UČITEL?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cs-CZ" altLang="cs-CZ" sz="2000" dirty="0">
                <a:latin typeface="Algerian" panose="04020705040A02060702" pitchFamily="82" charset="0"/>
              </a:rPr>
              <a:t>MAJÍ SE ŽÁCI TRESTAT?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dirty="0">
              <a:solidFill>
                <a:srgbClr val="984807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dirty="0">
              <a:solidFill>
                <a:srgbClr val="984807"/>
              </a:solidFill>
              <a:latin typeface="Arial" panose="020B0604020202020204" pitchFamily="34" charset="0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BE725BF-51FF-4EC9-B7AF-A60B33D3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48388"/>
            <a:ext cx="3392488" cy="3778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9460" name="Obrázek 4" descr="C:\Users\klimova\AppData\Local\Microsoft\Windows\INetCache\Content.MSO\73E321F0.tmp">
            <a:extLst>
              <a:ext uri="{FF2B5EF4-FFF2-40B4-BE49-F238E27FC236}">
                <a16:creationId xmlns:a16="http://schemas.microsoft.com/office/drawing/2014/main" id="{44D4425A-07AC-4C34-B8DF-313527760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84313"/>
            <a:ext cx="21590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FA88C43-D5CB-4FA3-AAA8-A45DEADA4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>
                <a:latin typeface="Algerian" panose="04020705040A02060702" pitchFamily="82" charset="0"/>
              </a:rPr>
              <a:t>DĚKUJI ZA POZORNOST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19C6EEE-A557-4284-B815-E46DCF5F3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/>
              <a:t>Vytvořila lic. Kateřina Klímová spolu se žáky 5. ročníku ZŠ Albrechtice nad Orlicí</a:t>
            </a:r>
          </a:p>
          <a:p>
            <a:pPr eaLnBrk="1" hangingPunct="1">
              <a:defRPr/>
            </a:pPr>
            <a:r>
              <a:rPr lang="cs-CZ" sz="2000" dirty="0"/>
              <a:t>21. března 2022</a:t>
            </a:r>
          </a:p>
          <a:p>
            <a:pPr eaLnBrk="1" hangingPunct="1">
              <a:defRPr/>
            </a:pPr>
            <a:endParaRPr lang="cs-CZ" sz="2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000" b="1" dirty="0"/>
              <a:t>Zdroje:</a:t>
            </a:r>
          </a:p>
          <a:p>
            <a:pPr eaLnBrk="1" hangingPunct="1">
              <a:defRPr/>
            </a:pPr>
            <a:endParaRPr lang="cs-CZ" altLang="cs-CZ" sz="2000" dirty="0">
              <a:latin typeface="Arial" charset="0"/>
            </a:endParaRPr>
          </a:p>
          <a:p>
            <a:pPr eaLnBrk="1" hangingPunct="1">
              <a:defRPr/>
            </a:pPr>
            <a:r>
              <a:rPr lang="cs-CZ" sz="2000" dirty="0"/>
              <a:t> </a:t>
            </a:r>
            <a:r>
              <a:rPr lang="cs-CZ" sz="2000" dirty="0">
                <a:hlinkClick r:id="rId2"/>
              </a:rPr>
              <a:t>Didaktické zásady – Wikipedie (wikipedia.org)</a:t>
            </a:r>
            <a:endParaRPr lang="cs-CZ" sz="2000" dirty="0"/>
          </a:p>
          <a:p>
            <a:pPr eaLnBrk="1" hangingPunct="1">
              <a:defRPr/>
            </a:pPr>
            <a:r>
              <a:rPr lang="cs-CZ" sz="2000" dirty="0">
                <a:hlinkClick r:id="rId3"/>
              </a:rPr>
              <a:t>J._A. Komenský – Bakalářská práce  (theses.cz)</a:t>
            </a:r>
            <a:r>
              <a:rPr lang="cs-CZ" sz="2000" dirty="0"/>
              <a:t> - Univerzita Palackého v Olomouci Filozofická fakulta Katedra sociologie, andragogiky a kulturní antropologie Studijní obor: Školský management PEDAGOGICKÉ ZÁSADY J. A. KOMENSKÉHO              V SOUČASNÉM PŘEDŠKOLNÍM VZDĚLÁVÁNÍ</a:t>
            </a:r>
          </a:p>
          <a:p>
            <a:pPr eaLnBrk="1" hangingPunct="1">
              <a:defRPr/>
            </a:pPr>
            <a:endParaRPr lang="cs-CZ" sz="2000" dirty="0"/>
          </a:p>
          <a:p>
            <a:pPr eaLnBrk="1" hangingPunct="1">
              <a:defRPr/>
            </a:pPr>
            <a:endParaRPr lang="cs-CZ" sz="2000" dirty="0"/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>
            <a:extLst>
              <a:ext uri="{FF2B5EF4-FFF2-40B4-BE49-F238E27FC236}">
                <a16:creationId xmlns:a16="http://schemas.microsoft.com/office/drawing/2014/main" id="{7C7FCA0C-4E9D-4C29-B1CC-EFD05ABBFA1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619250" y="260350"/>
            <a:ext cx="5905500" cy="1201738"/>
          </a:xfrm>
        </p:spPr>
        <p:txBody>
          <a:bodyPr anchor="b" anchorCtr="1"/>
          <a:lstStyle/>
          <a:p>
            <a:pPr eaLnBrk="1" hangingPunct="1">
              <a:defRPr/>
            </a:pPr>
            <a:br>
              <a:rPr lang="cs-CZ" sz="2000" dirty="0">
                <a:latin typeface="Algerian" panose="04020705040A02060702" pitchFamily="82" charset="0"/>
              </a:rPr>
            </a:br>
            <a:endParaRPr lang="cs-CZ" sz="2000" dirty="0">
              <a:latin typeface="Algerian" panose="04020705040A02060702" pitchFamily="82" charset="0"/>
            </a:endParaRPr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C134FACE-4F69-4FDA-81D3-7BAC64B211B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31913" y="5876925"/>
            <a:ext cx="6400800" cy="720725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cs-CZ" sz="2800" dirty="0">
                <a:latin typeface="Algerian" panose="04020705040A02060702" pitchFamily="82" charset="0"/>
                <a:sym typeface="Wingdings" panose="05000000000000000000" pitchFamily="2" charset="2"/>
              </a:rPr>
              <a:t>*2</a:t>
            </a:r>
            <a:r>
              <a:rPr lang="cs-CZ" sz="2800" dirty="0">
                <a:latin typeface="Algerian" panose="04020705040A02060702" pitchFamily="82" charset="0"/>
              </a:rPr>
              <a:t>8. 3. 1592 – </a:t>
            </a:r>
            <a:r>
              <a:rPr lang="cs-CZ" sz="2800" dirty="0">
                <a:latin typeface="Algerian" panose="04020705040A02060702" pitchFamily="82" charset="0"/>
                <a:sym typeface="Wingdings" panose="05000000000000000000" pitchFamily="2" charset="2"/>
              </a:rPr>
              <a:t></a:t>
            </a:r>
            <a:r>
              <a:rPr lang="cs-CZ" sz="2800" dirty="0">
                <a:latin typeface="Algerian" panose="04020705040A02060702" pitchFamily="82" charset="0"/>
              </a:rPr>
              <a:t>15. 11. 1670</a:t>
            </a:r>
          </a:p>
        </p:txBody>
      </p:sp>
      <p:pic>
        <p:nvPicPr>
          <p:cNvPr id="5124" name="Obrázek 8">
            <a:extLst>
              <a:ext uri="{FF2B5EF4-FFF2-40B4-BE49-F238E27FC236}">
                <a16:creationId xmlns:a16="http://schemas.microsoft.com/office/drawing/2014/main" id="{4F24D0DF-3D8C-4C74-A56C-6B7E12D1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54238"/>
            <a:ext cx="287337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Obrázek 12" descr="C:\Users\klimova\AppData\Local\Microsoft\Windows\INetCache\Content.MSO\34509B62.tmp">
            <a:extLst>
              <a:ext uri="{FF2B5EF4-FFF2-40B4-BE49-F238E27FC236}">
                <a16:creationId xmlns:a16="http://schemas.microsoft.com/office/drawing/2014/main" id="{1F5B358E-A203-40E3-B29A-3BC3D3300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34925"/>
            <a:ext cx="14684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Obrázek 13" descr="C:\Users\klimova\AppData\Local\Microsoft\Windows\INetCache\Content.MSO\4C9731C0.tmp">
            <a:extLst>
              <a:ext uri="{FF2B5EF4-FFF2-40B4-BE49-F238E27FC236}">
                <a16:creationId xmlns:a16="http://schemas.microsoft.com/office/drawing/2014/main" id="{F9304E89-AFCF-4AB2-8A18-2F8F2FE66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1468438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Obrázek 14" descr="C:\Users\klimova\AppData\Local\Microsoft\Windows\INetCache\Content.MSO\7CA3DCE.tmp">
            <a:extLst>
              <a:ext uri="{FF2B5EF4-FFF2-40B4-BE49-F238E27FC236}">
                <a16:creationId xmlns:a16="http://schemas.microsoft.com/office/drawing/2014/main" id="{598733C3-3D2D-44A0-9585-2A465CA7B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6213"/>
            <a:ext cx="1468438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Obrázek 15" descr="C:\Users\klimova\AppData\Local\Microsoft\Windows\INetCache\Content.MSO\D9E23B0C.tmp">
            <a:extLst>
              <a:ext uri="{FF2B5EF4-FFF2-40B4-BE49-F238E27FC236}">
                <a16:creationId xmlns:a16="http://schemas.microsoft.com/office/drawing/2014/main" id="{4878DDAC-B603-44AE-BF41-941E00E71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1150"/>
            <a:ext cx="1468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Obrázek 16" descr="C:\Users\klimova\AppData\Local\Microsoft\Windows\INetCache\Content.MSO\224AB0FA.tmp">
            <a:extLst>
              <a:ext uri="{FF2B5EF4-FFF2-40B4-BE49-F238E27FC236}">
                <a16:creationId xmlns:a16="http://schemas.microsoft.com/office/drawing/2014/main" id="{8FD9BC24-B987-4291-88F0-94AFA98A2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5450"/>
            <a:ext cx="1468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Obrázek 17" descr="C:\Users\klimova\AppData\Local\Microsoft\Windows\INetCache\Content.MSO\A7B21318.tmp">
            <a:extLst>
              <a:ext uri="{FF2B5EF4-FFF2-40B4-BE49-F238E27FC236}">
                <a16:creationId xmlns:a16="http://schemas.microsoft.com/office/drawing/2014/main" id="{DEE14DA0-A039-4AB1-B69E-2FE6CC6AB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0"/>
            <a:ext cx="14684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Obrázek 18" descr="C:\Users\klimova\AppData\Local\Microsoft\Windows\INetCache\Content.MSO\8C4A0E6.tmp">
            <a:extLst>
              <a:ext uri="{FF2B5EF4-FFF2-40B4-BE49-F238E27FC236}">
                <a16:creationId xmlns:a16="http://schemas.microsoft.com/office/drawing/2014/main" id="{1E125A37-0EBB-47C2-85C0-AA5E0C51F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1381125"/>
            <a:ext cx="146843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Obrázek 19" descr="C:\Users\klimova\AppData\Local\Microsoft\Windows\INetCache\Content.MSO\500A45E4.tmp">
            <a:extLst>
              <a:ext uri="{FF2B5EF4-FFF2-40B4-BE49-F238E27FC236}">
                <a16:creationId xmlns:a16="http://schemas.microsoft.com/office/drawing/2014/main" id="{F34B7686-2917-4DA9-9108-A03C262DB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2781300"/>
            <a:ext cx="14684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Obdélník 9">
            <a:extLst>
              <a:ext uri="{FF2B5EF4-FFF2-40B4-BE49-F238E27FC236}">
                <a16:creationId xmlns:a16="http://schemas.microsoft.com/office/drawing/2014/main" id="{68A366C4-231E-4678-8FA5-33C2D914A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488" y="476250"/>
            <a:ext cx="590391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000">
                <a:latin typeface="Algerian" panose="04020705040A02060702" pitchFamily="82" charset="0"/>
              </a:rPr>
              <a:t> JAN AMOS KOMENSKÝ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800">
                <a:latin typeface="Algerian" panose="04020705040A02060702" pitchFamily="82" charset="0"/>
              </a:rPr>
            </a:br>
            <a:r>
              <a:rPr lang="cs-CZ" altLang="cs-CZ" sz="1800">
                <a:latin typeface="Algerian" panose="04020705040A02060702" pitchFamily="82" charset="0"/>
              </a:rPr>
              <a:t>OBECNĚ PLATNÉ VYUČOVACÍ ZÁSADY - DIDAKTIKA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5134" name="Obrázek 21" descr="C:\Users\klimova\AppData\Local\Microsoft\Windows\INetCache\Content.MSO\4DDF7992.tmp">
            <a:extLst>
              <a:ext uri="{FF2B5EF4-FFF2-40B4-BE49-F238E27FC236}">
                <a16:creationId xmlns:a16="http://schemas.microsoft.com/office/drawing/2014/main" id="{12CD5216-633F-4DF6-A218-EC3B72E46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4162425"/>
            <a:ext cx="146843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Obrázek 22" descr="C:\Users\klimova\AppData\Local\Microsoft\Windows\INetCache\Content.MSO\6E411F70.tmp">
            <a:extLst>
              <a:ext uri="{FF2B5EF4-FFF2-40B4-BE49-F238E27FC236}">
                <a16:creationId xmlns:a16="http://schemas.microsoft.com/office/drawing/2014/main" id="{51EA005A-CC27-4B2B-BC56-C76761BB3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5505450"/>
            <a:ext cx="14684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>
            <a:extLst>
              <a:ext uri="{FF2B5EF4-FFF2-40B4-BE49-F238E27FC236}">
                <a16:creationId xmlns:a16="http://schemas.microsoft.com/office/drawing/2014/main" id="{D81E28BA-6255-4CB3-8863-E93821223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>
                <a:latin typeface="Algerian" panose="04020705040A02060702" pitchFamily="82" charset="0"/>
              </a:rPr>
              <a:t>Kým byl?</a:t>
            </a:r>
          </a:p>
        </p:txBody>
      </p:sp>
      <p:sp>
        <p:nvSpPr>
          <p:cNvPr id="10242" name="Zástupný symbol pro obsah 2">
            <a:extLst>
              <a:ext uri="{FF2B5EF4-FFF2-40B4-BE49-F238E27FC236}">
                <a16:creationId xmlns:a16="http://schemas.microsoft.com/office/drawing/2014/main" id="{E50363C4-18FB-4C42-BAF7-96FE01D2AF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68413"/>
            <a:ext cx="91440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cs-CZ" sz="2800" dirty="0">
                <a:latin typeface="Algerian" panose="04020705040A02060702" pitchFamily="82" charset="0"/>
                <a:cs typeface="Times New Roman" pitchFamily="18" charset="0"/>
              </a:rPr>
              <a:t>hlavní pŘedstavitel exilového proudu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dirty="0">
                <a:latin typeface="Algerian" panose="04020705040A02060702" pitchFamily="82" charset="0"/>
                <a:cs typeface="Times New Roman" pitchFamily="18" charset="0"/>
              </a:rPr>
              <a:t>    v České barokní literatuŘe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cs-CZ" sz="2800" dirty="0">
                <a:latin typeface="Algerian" panose="04020705040A02060702" pitchFamily="82" charset="0"/>
                <a:cs typeface="Times New Roman" pitchFamily="18" charset="0"/>
              </a:rPr>
              <a:t>Učitel národŮ – podílel se na rozvoji školství v EvropĚ, byl zakladatelem novodobé pedagogiky a didaktiky (nauka, jak VYUČOVAT ŽÁKY)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cs-CZ" sz="2800" dirty="0">
                <a:latin typeface="Algerian" panose="04020705040A02060702" pitchFamily="82" charset="0"/>
                <a:cs typeface="Times New Roman" pitchFamily="18" charset="0"/>
              </a:rPr>
              <a:t>autor učebnic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cs-CZ" sz="2800" dirty="0">
                <a:latin typeface="Algerian" panose="04020705040A02060702" pitchFamily="82" charset="0"/>
                <a:cs typeface="Times New Roman" pitchFamily="18" charset="0"/>
              </a:rPr>
              <a:t>politik a diplomat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cs-CZ" sz="2800" dirty="0">
                <a:latin typeface="Algerian" panose="04020705040A02060702" pitchFamily="82" charset="0"/>
                <a:cs typeface="Times New Roman" pitchFamily="18" charset="0"/>
              </a:rPr>
              <a:t>poslední biskup jednoty BRATRSK</a:t>
            </a:r>
            <a:r>
              <a:rPr lang="cs-CZ" sz="2800" dirty="0">
                <a:latin typeface="Arial" charset="0"/>
                <a:cs typeface="Times New Roman" pitchFamily="18" charset="0"/>
              </a:rPr>
              <a:t>É   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7BADC46-1414-4679-BF20-B86671BC0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>
                <a:latin typeface="Algerian" panose="04020705040A02060702" pitchFamily="82" charset="0"/>
              </a:rPr>
              <a:t>Pedagogická díla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1BBA44B9-6308-425C-8583-221E7B053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cs-CZ" dirty="0">
                <a:latin typeface="Algerian" panose="04020705040A02060702" pitchFamily="82" charset="0"/>
              </a:rPr>
              <a:t>Velká didaktika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cs-CZ" dirty="0">
                <a:latin typeface="Algerian" panose="04020705040A02060702" pitchFamily="82" charset="0"/>
              </a:rPr>
              <a:t>Informatorium školy mateŘské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cs-CZ" dirty="0">
                <a:latin typeface="Algerian" panose="04020705040A02060702" pitchFamily="82" charset="0"/>
              </a:rPr>
              <a:t>Brána jazyků otevŘená – uČebnice latiny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cs-CZ" dirty="0">
                <a:latin typeface="Algerian" panose="04020705040A02060702" pitchFamily="82" charset="0"/>
              </a:rPr>
              <a:t>SvĚt v obrazech – ilustrovaná uČebnice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cs-CZ" dirty="0">
                <a:latin typeface="Algerian" panose="04020705040A02060702" pitchFamily="82" charset="0"/>
              </a:rPr>
              <a:t>Škola hrou – soubor latinských her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989E850C-2AFE-42F9-978E-11061828E4EA}"/>
              </a:ext>
            </a:extLst>
          </p:cNvPr>
          <p:cNvSpPr/>
          <p:nvPr/>
        </p:nvSpPr>
        <p:spPr>
          <a:xfrm>
            <a:off x="539750" y="620713"/>
            <a:ext cx="7993063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Algerian" panose="04020705040A02060702" pitchFamily="82" charset="0"/>
              </a:rPr>
              <a:t>J. A. KOMENSKÝ  BYL VYNIKAJÍCÍM UČITELEM. PROSLAVIL SE SVÝMI NÁVRHY NA ZMĚNY VE ŠKOLE.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>
                <a:latin typeface="Algerian" panose="04020705040A02060702" pitchFamily="82" charset="0"/>
              </a:rPr>
              <a:t>DĚTI SE MĚLY DO ŠKOLY TĚŠIT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>
                <a:latin typeface="Algerian" panose="04020705040A02060702" pitchFamily="82" charset="0"/>
              </a:rPr>
              <a:t>ŠKOLA SE MĚLA STÁT ZÁBAVOU A HROU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>
                <a:latin typeface="Algerian" panose="04020705040A02060702" pitchFamily="82" charset="0"/>
              </a:rPr>
              <a:t>V UČEBNICÍCH MĚLO BÝT HODNĚ NÁZORNÝCH OBRÁZKŮ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>
                <a:latin typeface="Algerian" panose="04020705040A02060702" pitchFamily="82" charset="0"/>
              </a:rPr>
              <a:t>UČITELÉ NEMĚLI POUŽÍVAT TĚLESNÉ TRESTY ANI RÁKOSKU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544ECC7-D377-447D-86F8-55B8464D33C3}"/>
              </a:ext>
            </a:extLst>
          </p:cNvPr>
          <p:cNvSpPr/>
          <p:nvPr/>
        </p:nvSpPr>
        <p:spPr>
          <a:xfrm>
            <a:off x="468313" y="2852738"/>
            <a:ext cx="7991475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Algerian" panose="04020705040A02060702" pitchFamily="82" charset="0"/>
              </a:rPr>
              <a:t>NEJZNÁMĚJŠÍ KNIHY:</a:t>
            </a:r>
          </a:p>
          <a:p>
            <a:pPr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dirty="0">
                <a:latin typeface="Algerian" panose="04020705040A02060702" pitchFamily="82" charset="0"/>
              </a:rPr>
              <a:t>ORBIS PICTUS – SVĚT V OBRAZECH</a:t>
            </a:r>
          </a:p>
          <a:p>
            <a:pPr>
              <a:defRPr/>
            </a:pPr>
            <a:r>
              <a:rPr lang="cs-CZ" dirty="0">
                <a:latin typeface="Algerian" panose="04020705040A02060702" pitchFamily="82" charset="0"/>
              </a:rPr>
              <a:t>BRÁNA JAZYKŮ OTEVŘENÁ</a:t>
            </a:r>
          </a:p>
          <a:p>
            <a:pPr>
              <a:defRPr/>
            </a:pPr>
            <a:r>
              <a:rPr lang="cs-CZ" dirty="0">
                <a:latin typeface="Algerian" panose="04020705040A02060702" pitchFamily="82" charset="0"/>
              </a:rPr>
              <a:t>LABYRINT SVĚTA A RÁJ SRDCE</a:t>
            </a:r>
          </a:p>
          <a:p>
            <a:pPr>
              <a:defRPr/>
            </a:pPr>
            <a:r>
              <a:rPr lang="cs-CZ" dirty="0">
                <a:latin typeface="Algerian" panose="04020705040A02060702" pitchFamily="82" charset="0"/>
              </a:rPr>
              <a:t>CESTA SVĚTLA</a:t>
            </a:r>
          </a:p>
          <a:p>
            <a:pPr>
              <a:defRPr/>
            </a:pPr>
            <a:r>
              <a:rPr lang="cs-CZ" dirty="0">
                <a:latin typeface="Algerian" panose="04020705040A02060702" pitchFamily="82" charset="0"/>
              </a:rPr>
              <a:t>KŠAFT UMÍRAJÍCÍ MATKY JEDNOTY BRATSKÉ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endParaRPr lang="cs-CZ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1D364-4B10-4AB3-93FF-D5DB6895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9219" name="Obrázek 4">
            <a:extLst>
              <a:ext uri="{FF2B5EF4-FFF2-40B4-BE49-F238E27FC236}">
                <a16:creationId xmlns:a16="http://schemas.microsoft.com/office/drawing/2014/main" id="{4864AF4A-CB07-44DD-A192-5C2657A94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3C6A272-5A1C-490F-983E-839E73FE6E01}"/>
              </a:ext>
            </a:extLst>
          </p:cNvPr>
          <p:cNvSpPr/>
          <p:nvPr/>
        </p:nvSpPr>
        <p:spPr>
          <a:xfrm>
            <a:off x="250825" y="549275"/>
            <a:ext cx="8497888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cs-CZ" b="1" dirty="0"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latin typeface="Algerian" panose="04020705040A02060702" pitchFamily="82" charset="0"/>
              </a:rPr>
              <a:t>DIDAKTICKÁ ZÁSADA Č. 1 – učit se musí od mládí</a:t>
            </a:r>
            <a:endParaRPr lang="cs-CZ" dirty="0"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r>
              <a:rPr lang="cs-CZ" dirty="0"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r>
              <a:rPr lang="cs-CZ" b="1" dirty="0">
                <a:latin typeface="Algerian" panose="04020705040A02060702" pitchFamily="82" charset="0"/>
              </a:rPr>
              <a:t>CITÁT K DIDAKTICKÉ ZÁSADĚ</a:t>
            </a:r>
            <a:r>
              <a:rPr lang="cs-CZ" dirty="0">
                <a:latin typeface="Algerian" panose="04020705040A02060702" pitchFamily="82" charset="0"/>
              </a:rPr>
              <a:t>: </a:t>
            </a:r>
          </a:p>
          <a:p>
            <a:pPr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latin typeface="Algerian" panose="04020705040A02060702" pitchFamily="82" charset="0"/>
              </a:rPr>
              <a:t>„VŠICHNI NA JEDNOM JEVIŠTI VELIKÉHO SVĚTA STOJÍME, A COKOLIV SE TU KONÁ, VŠECH SE TÝČE</a:t>
            </a:r>
            <a:r>
              <a:rPr lang="cs-CZ" dirty="0">
                <a:latin typeface="Algerian" panose="04020705040A02060702" pitchFamily="82" charset="0"/>
              </a:rPr>
              <a:t>„ (KOMENSKÝ)</a:t>
            </a:r>
          </a:p>
          <a:p>
            <a:pPr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latin typeface="Algerian" panose="04020705040A02060702" pitchFamily="82" charset="0"/>
              </a:rPr>
              <a:t>VLASTNÍ VYJÁDŘENÍ: </a:t>
            </a:r>
          </a:p>
          <a:p>
            <a:pPr>
              <a:defRPr/>
            </a:pPr>
            <a:endParaRPr lang="cs-CZ" b="1" dirty="0"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>
                <a:latin typeface="Algerian" panose="04020705040A02060702" pitchFamily="82" charset="0"/>
              </a:rPr>
              <a:t>„UČÍME SE, ABYCHOM NEBYLI HLOUPÍ, ABYCHOM NĚCO VĚDĚLI.  Je DŮLEŽITÉ , aby byli všichni GRAMOTNÍ.“ (MYLER)</a:t>
            </a:r>
          </a:p>
        </p:txBody>
      </p:sp>
      <p:pic>
        <p:nvPicPr>
          <p:cNvPr id="9221" name="Obrázek 4" descr="C:\Users\klimova\AppData\Local\Microsoft\Windows\INetCache\Content.MSO\34509B62.tmp">
            <a:extLst>
              <a:ext uri="{FF2B5EF4-FFF2-40B4-BE49-F238E27FC236}">
                <a16:creationId xmlns:a16="http://schemas.microsoft.com/office/drawing/2014/main" id="{80FE494F-9503-4944-A716-FAD1AB755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20675"/>
            <a:ext cx="14700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1D364-4B10-4AB3-93FF-D5DB6895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10243" name="Obrázek 3">
            <a:extLst>
              <a:ext uri="{FF2B5EF4-FFF2-40B4-BE49-F238E27FC236}">
                <a16:creationId xmlns:a16="http://schemas.microsoft.com/office/drawing/2014/main" id="{47EE82D2-C9F5-401E-B2D9-FC94E9C5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61913"/>
            <a:ext cx="9144001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1B9F6AD-45C1-4350-87C9-D3C321220030}"/>
              </a:ext>
            </a:extLst>
          </p:cNvPr>
          <p:cNvSpPr/>
          <p:nvPr/>
        </p:nvSpPr>
        <p:spPr>
          <a:xfrm>
            <a:off x="250825" y="274638"/>
            <a:ext cx="835342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cs-CZ" b="1" dirty="0"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latin typeface="Algerian" panose="04020705040A02060702" pitchFamily="82" charset="0"/>
              </a:rPr>
              <a:t>DIDAKTICKÁ ZÁSADA Č. 2. POVINNÁ ŠKOLNÍ DOCHÁZKA </a:t>
            </a:r>
          </a:p>
          <a:p>
            <a:pPr>
              <a:defRPr/>
            </a:pPr>
            <a:r>
              <a:rPr lang="cs-CZ" b="1" dirty="0">
                <a:latin typeface="Algerian" panose="04020705040A02060702" pitchFamily="82" charset="0"/>
              </a:rPr>
              <a:t>(CHYTŘÍ, HLOUPÍ, CHUDÍ, BOHATÍ, ….)</a:t>
            </a:r>
            <a:endParaRPr lang="cs-CZ" dirty="0"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r>
              <a:rPr lang="cs-CZ" dirty="0"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r>
              <a:rPr lang="cs-CZ" b="1" dirty="0">
                <a:latin typeface="Algerian" panose="04020705040A02060702" pitchFamily="82" charset="0"/>
              </a:rPr>
              <a:t>CITÁT K DIDAKTICKÉ ZÁSADĚ</a:t>
            </a:r>
            <a:r>
              <a:rPr lang="cs-CZ" dirty="0">
                <a:latin typeface="Algerian" panose="04020705040A02060702" pitchFamily="82" charset="0"/>
              </a:rPr>
              <a:t>: </a:t>
            </a:r>
          </a:p>
          <a:p>
            <a:pPr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latin typeface="Algerian" panose="04020705040A02060702" pitchFamily="82" charset="0"/>
              </a:rPr>
              <a:t>„TAKOVÝ JE PŘÍŠTÍ VĚK, JAK JSOU VYCHOVÁVÁNI PŘÍŠTÍ JEHO OBČANÉ.</a:t>
            </a:r>
            <a:r>
              <a:rPr lang="cs-CZ" dirty="0">
                <a:latin typeface="Algerian" panose="04020705040A02060702" pitchFamily="82" charset="0"/>
              </a:rPr>
              <a:t>„ (KOMENSKÝ)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/>
              <a:t>„</a:t>
            </a:r>
            <a:r>
              <a:rPr lang="cs-CZ" b="1" dirty="0">
                <a:latin typeface="Algerian" panose="04020705040A02060702" pitchFamily="82" charset="0"/>
              </a:rPr>
              <a:t>SEMENA NEJSOU JEŠTĚ PLODY.“</a:t>
            </a:r>
            <a:r>
              <a:rPr lang="cs-CZ" dirty="0">
                <a:latin typeface="Algerian" panose="04020705040A02060702" pitchFamily="82" charset="0"/>
              </a:rPr>
              <a:t>(KOMENSKÝ)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cs-CZ" b="1" dirty="0"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latin typeface="Algerian" panose="04020705040A02060702" pitchFamily="82" charset="0"/>
              </a:rPr>
              <a:t>„ČLOVĚK JE Z TVORŮ POSLEDNÍ, NEJDOKONALEJŠÍ A NEJZNAMENITĚJŠÍ.“</a:t>
            </a:r>
            <a:r>
              <a:rPr lang="cs-CZ" dirty="0">
                <a:latin typeface="Algerian" panose="04020705040A02060702" pitchFamily="82" charset="0"/>
              </a:rPr>
              <a:t>(KOMENSKÝ)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cs-CZ" b="1" dirty="0"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cs-CZ" dirty="0"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latin typeface="Algerian" panose="04020705040A02060702" pitchFamily="82" charset="0"/>
              </a:rPr>
              <a:t>VLASTNÍ VYJÁDŘENÍ: </a:t>
            </a:r>
          </a:p>
          <a:p>
            <a:pPr>
              <a:defRPr/>
            </a:pPr>
            <a:endParaRPr lang="cs-CZ" b="1" dirty="0"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>
                <a:latin typeface="Algerian" panose="04020705040A02060702" pitchFamily="82" charset="0"/>
              </a:rPr>
              <a:t>„Je to zákon; </a:t>
            </a:r>
            <a:r>
              <a:rPr lang="cs-CZ" dirty="0" err="1">
                <a:latin typeface="Algerian" panose="04020705040A02060702" pitchFamily="82" charset="0"/>
              </a:rPr>
              <a:t>kdyŽ</a:t>
            </a:r>
            <a:r>
              <a:rPr lang="cs-CZ" dirty="0">
                <a:latin typeface="Algerian" panose="04020705040A02060702" pitchFamily="82" charset="0"/>
              </a:rPr>
              <a:t> nebudeme chodit do školy, komenský by nebyl rád, on se zajímal o školu a vymyslel škola hrou, to je myslím dobré.“ (ZÁSTĚRA)</a:t>
            </a:r>
          </a:p>
        </p:txBody>
      </p:sp>
      <p:pic>
        <p:nvPicPr>
          <p:cNvPr id="10245" name="Obrázek 4" descr="C:\Users\klimova\AppData\Local\Microsoft\Windows\INetCache\Content.MSO\4C9731C0.tmp">
            <a:extLst>
              <a:ext uri="{FF2B5EF4-FFF2-40B4-BE49-F238E27FC236}">
                <a16:creationId xmlns:a16="http://schemas.microsoft.com/office/drawing/2014/main" id="{CA27E418-27CD-4C5E-A072-87B1EDDE3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111125"/>
            <a:ext cx="14684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1D364-4B10-4AB3-93FF-D5DB6895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11267" name="Obrázek 4">
            <a:extLst>
              <a:ext uri="{FF2B5EF4-FFF2-40B4-BE49-F238E27FC236}">
                <a16:creationId xmlns:a16="http://schemas.microsoft.com/office/drawing/2014/main" id="{EF62588B-BF91-4191-BBE5-6191C2891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CB580DE-667F-428C-B416-6904D4243D9A}"/>
              </a:ext>
            </a:extLst>
          </p:cNvPr>
          <p:cNvSpPr/>
          <p:nvPr/>
        </p:nvSpPr>
        <p:spPr>
          <a:xfrm>
            <a:off x="179388" y="765175"/>
            <a:ext cx="8064500" cy="5354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DIDAKTICKÁ ZÁSADA Č. 3 – Názorné vyučování</a:t>
            </a:r>
            <a:endParaRPr lang="cs-CZ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CITÁT K DIDAKTICKÉ ZÁSADĚ</a:t>
            </a: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: </a:t>
            </a:r>
          </a:p>
          <a:p>
            <a:pPr>
              <a:defRPr/>
            </a:pPr>
            <a:endParaRPr lang="cs-CZ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„Naši učitelé nesmějí být podobní sloupům u cest, jež pouze ukazují, kam jít, ale samy nejdou</a:t>
            </a: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.“(KOMENSKÝ)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cs-CZ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VLASTNÍ VYJÁDŘENÍ: </a:t>
            </a:r>
          </a:p>
          <a:p>
            <a:pPr>
              <a:defRPr/>
            </a:pPr>
            <a:endParaRPr lang="cs-CZ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„</a:t>
            </a: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UČITEL BY MĚL BÝT SLYŠET, ABY NEMLUVIL HODNĚ POTICHU. PAK BY MĚL MLUVIT SROZUMITELNĚ, TO ZNAMENÁ, ŽE BY NEMĚL MLUVIT NĚJAK TAKHLE: ČING ČONG LIN LING LONG LIN LANG. A NEMĚL BY BÝT MOC ZLÝ. </a:t>
            </a: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NĚJAK TAKHLE BY MĚL UČITEL VYUČOVAT:  </a:t>
            </a: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TAKŽE DĚTI, OBJEDNAL </a:t>
            </a:r>
            <a:r>
              <a:rPr lang="cs-CZ" b="1" dirty="0" err="1">
                <a:solidFill>
                  <a:schemeClr val="bg1"/>
                </a:solidFill>
                <a:latin typeface="Algerian" panose="04020705040A02060702" pitchFamily="82" charset="0"/>
              </a:rPr>
              <a:t>jSEM</a:t>
            </a: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 TŘI PIZZY. JEDNA JE SÝROVÁ, DRUHÁ JE ŠUNKOVÁ A TŘETÍ JE SALÁMOVÁ. TOBIÁŠ MUSÍ SNÍST DVĚ TŘETINY SÝROVÉ PIZZY. ONDRA SNĚDL TŘI OSMINY ŠUNKOVÉ PIZZY A RADIM SNĚDL JEDNU DEVÍTINU SALÁMOVÉ PIZZY. KOLIK </a:t>
            </a:r>
            <a:r>
              <a:rPr lang="cs-CZ" b="1" dirty="0" err="1">
                <a:solidFill>
                  <a:schemeClr val="bg1"/>
                </a:solidFill>
                <a:latin typeface="Algerian" panose="04020705040A02060702" pitchFamily="82" charset="0"/>
              </a:rPr>
              <a:t>SNĚDLi</a:t>
            </a: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 DOHROMADY? KDO SNĚDL VÍC PIZZY? “ (KVĚTENSKÝ)</a:t>
            </a:r>
          </a:p>
        </p:txBody>
      </p:sp>
      <p:pic>
        <p:nvPicPr>
          <p:cNvPr id="11269" name="Obrázek 4" descr="C:\Users\klimova\AppData\Local\Microsoft\Windows\INetCache\Content.MSO\7CA3DCE.tmp">
            <a:extLst>
              <a:ext uri="{FF2B5EF4-FFF2-40B4-BE49-F238E27FC236}">
                <a16:creationId xmlns:a16="http://schemas.microsoft.com/office/drawing/2014/main" id="{08F13EE9-0323-4D14-B6AB-F43C1ADFB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82575"/>
            <a:ext cx="1468438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1D364-4B10-4AB3-93FF-D5DB6895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12291" name="Obrázek 3">
            <a:extLst>
              <a:ext uri="{FF2B5EF4-FFF2-40B4-BE49-F238E27FC236}">
                <a16:creationId xmlns:a16="http://schemas.microsoft.com/office/drawing/2014/main" id="{1BC98607-9FC1-4773-B806-C80BEB939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6C637EF-1F88-4CCE-8EE4-AD9B69B56FF1}"/>
              </a:ext>
            </a:extLst>
          </p:cNvPr>
          <p:cNvSpPr/>
          <p:nvPr/>
        </p:nvSpPr>
        <p:spPr>
          <a:xfrm>
            <a:off x="34925" y="549275"/>
            <a:ext cx="9029700" cy="5354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cs-CZ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endParaRPr lang="cs-CZ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DIDAKTICKÁ ZÁSADA Č. 4 – NUTNOST URČITÉHO STUPNĚ VZDĚLÁVÁNÍ,</a:t>
            </a: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horlivost</a:t>
            </a:r>
            <a:endParaRPr lang="cs-CZ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CITÁT K DIDAKTICKÉ ZÁSADĚ</a:t>
            </a: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: </a:t>
            </a:r>
          </a:p>
          <a:p>
            <a:pPr>
              <a:defRPr/>
            </a:pPr>
            <a:endParaRPr lang="cs-CZ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„NEVĚŘTE VŠEMU, CO SE VÁM K VĚŘENÍ PŘEDKLÁDÁ: ZKOUMEJTE VŠE                   A PŘESVĚDČUJTE SE O VŠEM SAMI! KOMUKOLI PROSPĚTI MŮŽEŠ, PROSPÍVEJ   RÁD, MOŽNO-LI CELÉMU SVĚTU. SLOUŽITI A PROSPÍVATI JE VLASTNOST POVAH VZNEŠENÝCH.“(KOMENSKÝ)</a:t>
            </a:r>
          </a:p>
          <a:p>
            <a:pPr>
              <a:defRPr/>
            </a:pPr>
            <a:endParaRPr lang="cs-CZ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endParaRPr lang="cs-CZ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VLASTNÍ VYJÁDŘENÍ: </a:t>
            </a:r>
          </a:p>
          <a:p>
            <a:pPr>
              <a:defRPr/>
            </a:pPr>
            <a:endParaRPr lang="cs-CZ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>
                <a:solidFill>
                  <a:schemeClr val="bg1"/>
                </a:solidFill>
                <a:latin typeface="Algerian" panose="04020705040A02060702" pitchFamily="82" charset="0"/>
              </a:rPr>
              <a:t>„</a:t>
            </a:r>
            <a:r>
              <a:rPr lang="cs-CZ" b="1" dirty="0">
                <a:solidFill>
                  <a:schemeClr val="bg1"/>
                </a:solidFill>
                <a:latin typeface="Algerian" panose="04020705040A02060702" pitchFamily="82" charset="0"/>
              </a:rPr>
              <a:t>PŘÍLEŽITOST MŮŽE OTEVŘÍT DVEŘE, ALE BEZ HORLIVOSTI NEVYUŽIJEŠ VĚTŠINY PŘÍLEŽITOSTÍ A NENAPLNÍŠ SVÉ URČENÍ. HOWARD HENDRICH ŘEKL: „NEPOLOŽÍŠ ŽIVÁ VEJCE POD MRTVÉ SLEPICE.“ “ (KlÍMOVÁ)</a:t>
            </a:r>
          </a:p>
        </p:txBody>
      </p:sp>
      <p:pic>
        <p:nvPicPr>
          <p:cNvPr id="12293" name="Obrázek 4" descr="C:\Users\klimova\AppData\Local\Microsoft\Windows\INetCache\Content.MSO\D9E23B0C.tmp">
            <a:extLst>
              <a:ext uri="{FF2B5EF4-FFF2-40B4-BE49-F238E27FC236}">
                <a16:creationId xmlns:a16="http://schemas.microsoft.com/office/drawing/2014/main" id="{2E5B17AF-AE40-4F11-9A94-B5CACF516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8913"/>
            <a:ext cx="14700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Štěrbina">
  <a:themeElements>
    <a:clrScheme name="Štěrbina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Štěrbi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těrbin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těrbin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8779</TotalTime>
  <Words>1511</Words>
  <Application>Microsoft Office PowerPoint</Application>
  <PresentationFormat>Předvádění na obrazovce (4:3)</PresentationFormat>
  <Paragraphs>234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Tahoma</vt:lpstr>
      <vt:lpstr>Wingdings</vt:lpstr>
      <vt:lpstr>Calibri</vt:lpstr>
      <vt:lpstr>Lucida Sans Unicode</vt:lpstr>
      <vt:lpstr>Algerian</vt:lpstr>
      <vt:lpstr>Times New Roman</vt:lpstr>
      <vt:lpstr>Štěrbina</vt:lpstr>
      <vt:lpstr>PROMĚNY – J. A. KOMENSKÝ</vt:lpstr>
      <vt:lpstr> </vt:lpstr>
      <vt:lpstr>Kým byl?</vt:lpstr>
      <vt:lpstr>Pedagogická díla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Amos Komenský</dc:title>
  <dc:creator>Mathiass</dc:creator>
  <cp:lastModifiedBy>Kateřina Klímová</cp:lastModifiedBy>
  <cp:revision>47</cp:revision>
  <cp:lastPrinted>2022-03-25T11:50:08Z</cp:lastPrinted>
  <dcterms:created xsi:type="dcterms:W3CDTF">2011-01-20T19:49:39Z</dcterms:created>
  <dcterms:modified xsi:type="dcterms:W3CDTF">2022-03-29T11:11:39Z</dcterms:modified>
</cp:coreProperties>
</file>